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2"/>
    <a:srgbClr val="8B70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>
        <p:scale>
          <a:sx n="113" d="100"/>
          <a:sy n="113" d="100"/>
        </p:scale>
        <p:origin x="52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96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88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335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84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34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11/16/2021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08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11/16/2021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644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11/16/2021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862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600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3896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9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eklys.com/" TargetMode="Externa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hyperlink" Target="https://www.youtube.com/watch?v=EZnyEdDEbzI&amp;t=169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Un concept génétique abstrait">
            <a:extLst>
              <a:ext uri="{FF2B5EF4-FFF2-40B4-BE49-F238E27FC236}">
                <a16:creationId xmlns:a16="http://schemas.microsoft.com/office/drawing/2014/main" id="{FF03960F-4BA9-4B28-BF25-14D68DE681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5613" b="18137"/>
          <a:stretch/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3" name="Sous-titre 2">
            <a:extLst>
              <a:ext uri="{FF2B5EF4-FFF2-40B4-BE49-F238E27FC236}">
                <a16:creationId xmlns:a16="http://schemas.microsoft.com/office/drawing/2014/main" id="{7D409C4A-187F-4309-809A-BE938EBD87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5788743"/>
            <a:ext cx="2523718" cy="421178"/>
          </a:xfrm>
        </p:spPr>
        <p:txBody>
          <a:bodyPr anchor="b">
            <a:normAutofit lnSpcReduction="10000"/>
          </a:bodyPr>
          <a:lstStyle/>
          <a:p>
            <a:r>
              <a:rPr lang="fr-FR" dirty="0">
                <a:solidFill>
                  <a:srgbClr val="FFFFFF"/>
                </a:solidFill>
              </a:rPr>
              <a:t>The best of the 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A70083-BF35-41AF-9F17-F3AD7F33518A}"/>
              </a:ext>
            </a:extLst>
          </p:cNvPr>
          <p:cNvSpPr/>
          <p:nvPr/>
        </p:nvSpPr>
        <p:spPr>
          <a:xfrm>
            <a:off x="517869" y="508090"/>
            <a:ext cx="5021183" cy="22905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028" name="Picture 4" descr="Aeklys by Starck - Smart Contactless | NFC Ring – ICARE Technologies">
            <a:extLst>
              <a:ext uri="{FF2B5EF4-FFF2-40B4-BE49-F238E27FC236}">
                <a16:creationId xmlns:a16="http://schemas.microsoft.com/office/drawing/2014/main" id="{F9A6B913-631E-4069-B189-51DA2E573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07" y="657369"/>
            <a:ext cx="4348478" cy="185499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1EE28D61-DD43-4FAE-9818-1A234B8BEF5D}"/>
              </a:ext>
            </a:extLst>
          </p:cNvPr>
          <p:cNvCxnSpPr/>
          <p:nvPr/>
        </p:nvCxnSpPr>
        <p:spPr>
          <a:xfrm>
            <a:off x="517869" y="2807368"/>
            <a:ext cx="5029200" cy="0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30" name="Picture 6" descr="Aeklys by Starck - Smart Contactless | NFC Ring – ICARE Technologies">
            <a:extLst>
              <a:ext uri="{FF2B5EF4-FFF2-40B4-BE49-F238E27FC236}">
                <a16:creationId xmlns:a16="http://schemas.microsoft.com/office/drawing/2014/main" id="{A955294F-9034-4191-8CB6-9B43E291A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3498" y="4377088"/>
            <a:ext cx="1573812" cy="1545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1519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2DBF2A59-CB43-46EB-A4D1-FC131621E45A}"/>
              </a:ext>
            </a:extLst>
          </p:cNvPr>
          <p:cNvSpPr txBox="1"/>
          <p:nvPr/>
        </p:nvSpPr>
        <p:spPr>
          <a:xfrm>
            <a:off x="438150" y="0"/>
            <a:ext cx="4316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III/ The </a:t>
            </a:r>
            <a:r>
              <a:rPr lang="fr-FR" sz="2800" dirty="0" err="1"/>
              <a:t>features</a:t>
            </a:r>
            <a:r>
              <a:rPr lang="fr-FR" sz="2800" dirty="0"/>
              <a:t> of the ring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32E8FC1-054E-4173-8E4E-81712452E1E6}"/>
              </a:ext>
            </a:extLst>
          </p:cNvPr>
          <p:cNvSpPr txBox="1"/>
          <p:nvPr/>
        </p:nvSpPr>
        <p:spPr>
          <a:xfrm>
            <a:off x="1190791" y="3077001"/>
            <a:ext cx="14053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/>
              <a:t>Paid</a:t>
            </a:r>
            <a:r>
              <a:rPr lang="fr-FR" sz="1200" dirty="0"/>
              <a:t> in no contact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ED19547-BC49-43AB-9A01-02B36D569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806" y="4394200"/>
            <a:ext cx="1615881" cy="194033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DA3127C-A998-4123-B72B-FAECA024DAD9}"/>
              </a:ext>
            </a:extLst>
          </p:cNvPr>
          <p:cNvSpPr txBox="1"/>
          <p:nvPr/>
        </p:nvSpPr>
        <p:spPr>
          <a:xfrm>
            <a:off x="5912031" y="6067461"/>
            <a:ext cx="9750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Open </a:t>
            </a:r>
            <a:r>
              <a:rPr lang="fr-FR" sz="1200" dirty="0" err="1"/>
              <a:t>doors</a:t>
            </a:r>
            <a:endParaRPr lang="fr-FR" sz="1200" dirty="0"/>
          </a:p>
        </p:txBody>
      </p:sp>
      <p:pic>
        <p:nvPicPr>
          <p:cNvPr id="9218" name="Picture 2" descr="Say &amp;#39;au revoir&amp;#39; to the Paris Metro ticket">
            <a:extLst>
              <a:ext uri="{FF2B5EF4-FFF2-40B4-BE49-F238E27FC236}">
                <a16:creationId xmlns:a16="http://schemas.microsoft.com/office/drawing/2014/main" id="{C156C584-7972-46A8-978B-72470DCA3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047" y="1052939"/>
            <a:ext cx="3465129" cy="2301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AF1C8478-2304-4D9B-9B40-546D3D675DBC}"/>
              </a:ext>
            </a:extLst>
          </p:cNvPr>
          <p:cNvSpPr txBox="1"/>
          <p:nvPr/>
        </p:nvSpPr>
        <p:spPr>
          <a:xfrm>
            <a:off x="7827801" y="3290500"/>
            <a:ext cx="32805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Use the public transport </a:t>
            </a:r>
            <a:r>
              <a:rPr lang="fr-FR" sz="1200" dirty="0" err="1"/>
              <a:t>without</a:t>
            </a:r>
            <a:r>
              <a:rPr lang="fr-FR" sz="1200" dirty="0"/>
              <a:t> </a:t>
            </a:r>
            <a:r>
              <a:rPr lang="fr-FR" sz="1200" dirty="0" err="1"/>
              <a:t>paper</a:t>
            </a:r>
            <a:r>
              <a:rPr lang="fr-FR" sz="1200" dirty="0"/>
              <a:t> ticket</a:t>
            </a:r>
          </a:p>
        </p:txBody>
      </p:sp>
      <p:pic>
        <p:nvPicPr>
          <p:cNvPr id="9220" name="Picture 4" descr="Création d&amp;#39;une carte de visite dans InDesign | Tutoriels Adobe InDesign">
            <a:extLst>
              <a:ext uri="{FF2B5EF4-FFF2-40B4-BE49-F238E27FC236}">
                <a16:creationId xmlns:a16="http://schemas.microsoft.com/office/drawing/2014/main" id="{ECC03878-97A0-40BC-936F-73ED3EA6F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7447" y="2701537"/>
            <a:ext cx="2321013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152179B4-C8FE-4F34-B8B3-E601D6C8534F}"/>
              </a:ext>
            </a:extLst>
          </p:cNvPr>
          <p:cNvSpPr txBox="1"/>
          <p:nvPr/>
        </p:nvSpPr>
        <p:spPr>
          <a:xfrm>
            <a:off x="4337790" y="2424538"/>
            <a:ext cx="17966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Have digital </a:t>
            </a:r>
            <a:r>
              <a:rPr lang="fr-FR" sz="1200" dirty="0" err="1"/>
              <a:t>visited</a:t>
            </a:r>
            <a:r>
              <a:rPr lang="fr-FR" sz="1200" dirty="0"/>
              <a:t> </a:t>
            </a:r>
            <a:r>
              <a:rPr lang="fr-FR" sz="1200" dirty="0" err="1"/>
              <a:t>card</a:t>
            </a:r>
            <a:endParaRPr lang="fr-FR" sz="1200" dirty="0"/>
          </a:p>
        </p:txBody>
      </p:sp>
      <p:pic>
        <p:nvPicPr>
          <p:cNvPr id="9222" name="Picture 6" descr="Arduino based NFC computer unlocker V2.0 using NFC Bridge by elecfreaks  with my LED Add on - YouTube">
            <a:extLst>
              <a:ext uri="{FF2B5EF4-FFF2-40B4-BE49-F238E27FC236}">
                <a16:creationId xmlns:a16="http://schemas.microsoft.com/office/drawing/2014/main" id="{484ECFE0-AD16-418F-B399-98DC2C44C8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924" y="4914900"/>
            <a:ext cx="1990181" cy="1492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BCB6BD81-D1E3-47C0-9C0B-F13E34FDF8A2}"/>
              </a:ext>
            </a:extLst>
          </p:cNvPr>
          <p:cNvSpPr txBox="1"/>
          <p:nvPr/>
        </p:nvSpPr>
        <p:spPr>
          <a:xfrm>
            <a:off x="2722203" y="4861617"/>
            <a:ext cx="13991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/>
              <a:t>Unlock</a:t>
            </a:r>
            <a:r>
              <a:rPr lang="fr-FR" sz="1200" dirty="0"/>
              <a:t> </a:t>
            </a:r>
            <a:r>
              <a:rPr lang="fr-FR" sz="1200" dirty="0" err="1"/>
              <a:t>you’re</a:t>
            </a:r>
            <a:r>
              <a:rPr lang="fr-FR" sz="1200" dirty="0"/>
              <a:t> P.C.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F5B595C-44D1-4127-8380-0EBF4FD7DC4C}"/>
              </a:ext>
            </a:extLst>
          </p:cNvPr>
          <p:cNvSpPr txBox="1"/>
          <p:nvPr/>
        </p:nvSpPr>
        <p:spPr>
          <a:xfrm>
            <a:off x="10236200" y="6049508"/>
            <a:ext cx="1955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/>
              <a:t>…………</a:t>
            </a:r>
          </a:p>
          <a:p>
            <a:endParaRPr lang="fr-FR" sz="4000" dirty="0"/>
          </a:p>
          <a:p>
            <a:endParaRPr lang="fr-FR" sz="4000" dirty="0"/>
          </a:p>
        </p:txBody>
      </p:sp>
      <p:pic>
        <p:nvPicPr>
          <p:cNvPr id="9224" name="Picture 8" descr="STARCK&amp;#39;IN BLOG \\: STARCK // AEKLYS By STARCK \\ D&amp;#39;ICARE Technologies">
            <a:extLst>
              <a:ext uri="{FF2B5EF4-FFF2-40B4-BE49-F238E27FC236}">
                <a16:creationId xmlns:a16="http://schemas.microsoft.com/office/drawing/2014/main" id="{D450B47A-4AEE-4865-B6E6-5B0ED82EC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47" y="1205513"/>
            <a:ext cx="2333625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9764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2" grpId="0"/>
      <p:bldP spid="13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272" name="Picture 8" descr="In collaboration with Philippe Starck, this Kedger has created Aeklys: a  connected and intelligent ring!">
            <a:extLst>
              <a:ext uri="{FF2B5EF4-FFF2-40B4-BE49-F238E27FC236}">
                <a16:creationId xmlns:a16="http://schemas.microsoft.com/office/drawing/2014/main" id="{426EFF47-D435-4DC8-839C-81CA99FB05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ECF0998E-D577-43EA-A7B8-E3EC67F75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E7DC364D-882B-4786-89FB-1703C1A5C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3205874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D32339A-BD64-49F5-9165-1F8962C8E8D1}"/>
              </a:ext>
            </a:extLst>
          </p:cNvPr>
          <p:cNvSpPr txBox="1"/>
          <p:nvPr/>
        </p:nvSpPr>
        <p:spPr>
          <a:xfrm>
            <a:off x="517870" y="978408"/>
            <a:ext cx="5021182" cy="23342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IV/ Conclusion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051832-1202-4733-B392-FF2A96EC298F}"/>
              </a:ext>
            </a:extLst>
          </p:cNvPr>
          <p:cNvSpPr/>
          <p:nvPr/>
        </p:nvSpPr>
        <p:spPr>
          <a:xfrm>
            <a:off x="7415684" y="4772967"/>
            <a:ext cx="4773268" cy="457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ZoneTexte 6">
            <a:hlinkClick r:id="rId3"/>
            <a:extLst>
              <a:ext uri="{FF2B5EF4-FFF2-40B4-BE49-F238E27FC236}">
                <a16:creationId xmlns:a16="http://schemas.microsoft.com/office/drawing/2014/main" id="{1C5C3619-2F5F-4427-B731-380903FD07A6}"/>
              </a:ext>
            </a:extLst>
          </p:cNvPr>
          <p:cNvSpPr txBox="1"/>
          <p:nvPr/>
        </p:nvSpPr>
        <p:spPr>
          <a:xfrm>
            <a:off x="9604529" y="6232784"/>
            <a:ext cx="212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https://aeklys.com/</a:t>
            </a:r>
          </a:p>
        </p:txBody>
      </p:sp>
    </p:spTree>
    <p:extLst>
      <p:ext uri="{BB962C8B-B14F-4D97-AF65-F5344CB8AC3E}">
        <p14:creationId xmlns:p14="http://schemas.microsoft.com/office/powerpoint/2010/main" val="514277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883D77F-BFDF-43AA-9CF8-36043D2B1E3B}"/>
              </a:ext>
            </a:extLst>
          </p:cNvPr>
          <p:cNvSpPr txBox="1"/>
          <p:nvPr/>
        </p:nvSpPr>
        <p:spPr>
          <a:xfrm>
            <a:off x="438150" y="0"/>
            <a:ext cx="3890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I/ The origins of the ring</a:t>
            </a:r>
          </a:p>
        </p:txBody>
      </p:sp>
      <p:pic>
        <p:nvPicPr>
          <p:cNvPr id="2050" name="Picture 2" descr="TOUT SAVOIR SUR ICARE TECHNOLOGIES">
            <a:extLst>
              <a:ext uri="{FF2B5EF4-FFF2-40B4-BE49-F238E27FC236}">
                <a16:creationId xmlns:a16="http://schemas.microsoft.com/office/drawing/2014/main" id="{12463B13-0B48-41C7-A99C-921161AB0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961718"/>
            <a:ext cx="4071938" cy="177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4E3F99B-9E54-4061-A386-53D9F735BF54}"/>
              </a:ext>
            </a:extLst>
          </p:cNvPr>
          <p:cNvSpPr/>
          <p:nvPr/>
        </p:nvSpPr>
        <p:spPr>
          <a:xfrm>
            <a:off x="7705725" y="1162050"/>
            <a:ext cx="2333625" cy="2886075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</a:t>
            </a:r>
          </a:p>
        </p:txBody>
      </p:sp>
      <p:pic>
        <p:nvPicPr>
          <p:cNvPr id="2052" name="Picture 4" descr="Equipe – ICARE Technologies">
            <a:extLst>
              <a:ext uri="{FF2B5EF4-FFF2-40B4-BE49-F238E27FC236}">
                <a16:creationId xmlns:a16="http://schemas.microsoft.com/office/drawing/2014/main" id="{BB92028B-FD36-445C-81FE-DF87A90AE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451" y="1328738"/>
            <a:ext cx="1409700" cy="1409700"/>
          </a:xfrm>
          <a:prstGeom prst="ellipse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E35694DE-2232-4627-B636-38C7BFA2B881}"/>
              </a:ext>
            </a:extLst>
          </p:cNvPr>
          <p:cNvSpPr txBox="1"/>
          <p:nvPr/>
        </p:nvSpPr>
        <p:spPr>
          <a:xfrm>
            <a:off x="7934324" y="2738438"/>
            <a:ext cx="1876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Jeremy Neyron &amp; Fabien Raiola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DE9D0C-60F9-4F44-A3CC-7A8D6D046D30}"/>
              </a:ext>
            </a:extLst>
          </p:cNvPr>
          <p:cNvSpPr txBox="1"/>
          <p:nvPr/>
        </p:nvSpPr>
        <p:spPr>
          <a:xfrm>
            <a:off x="7842447" y="3786515"/>
            <a:ext cx="21226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100" dirty="0" err="1">
                <a:solidFill>
                  <a:schemeClr val="bg1"/>
                </a:solidFill>
              </a:rPr>
              <a:t>Founder</a:t>
            </a:r>
            <a:r>
              <a:rPr lang="fr-FR" sz="1100" dirty="0">
                <a:solidFill>
                  <a:schemeClr val="bg1"/>
                </a:solidFill>
              </a:rPr>
              <a:t> of ICARE Technologies</a:t>
            </a:r>
          </a:p>
        </p:txBody>
      </p:sp>
    </p:spTree>
    <p:extLst>
      <p:ext uri="{BB962C8B-B14F-4D97-AF65-F5344CB8AC3E}">
        <p14:creationId xmlns:p14="http://schemas.microsoft.com/office/powerpoint/2010/main" val="2815241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883D77F-BFDF-43AA-9CF8-36043D2B1E3B}"/>
              </a:ext>
            </a:extLst>
          </p:cNvPr>
          <p:cNvSpPr txBox="1"/>
          <p:nvPr/>
        </p:nvSpPr>
        <p:spPr>
          <a:xfrm>
            <a:off x="438150" y="0"/>
            <a:ext cx="3890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I/ The origins of the ring</a:t>
            </a:r>
          </a:p>
        </p:txBody>
      </p:sp>
      <p:pic>
        <p:nvPicPr>
          <p:cNvPr id="2050" name="Picture 2" descr="TOUT SAVOIR SUR ICARE TECHNOLOGIES">
            <a:extLst>
              <a:ext uri="{FF2B5EF4-FFF2-40B4-BE49-F238E27FC236}">
                <a16:creationId xmlns:a16="http://schemas.microsoft.com/office/drawing/2014/main" id="{12463B13-0B48-41C7-A99C-921161AB0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350" y="2641069"/>
            <a:ext cx="2860390" cy="124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4E3F99B-9E54-4061-A386-53D9F735BF54}"/>
              </a:ext>
            </a:extLst>
          </p:cNvPr>
          <p:cNvSpPr/>
          <p:nvPr/>
        </p:nvSpPr>
        <p:spPr>
          <a:xfrm>
            <a:off x="3795332" y="2249799"/>
            <a:ext cx="1840962" cy="2276782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052" name="Picture 4" descr="Equipe – ICARE Technologies">
            <a:extLst>
              <a:ext uri="{FF2B5EF4-FFF2-40B4-BE49-F238E27FC236}">
                <a16:creationId xmlns:a16="http://schemas.microsoft.com/office/drawing/2014/main" id="{BB92028B-FD36-445C-81FE-DF87A90AE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4067" y="2379133"/>
            <a:ext cx="885977" cy="885977"/>
          </a:xfrm>
          <a:prstGeom prst="ellipse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E35694DE-2232-4627-B636-38C7BFA2B881}"/>
              </a:ext>
            </a:extLst>
          </p:cNvPr>
          <p:cNvSpPr txBox="1"/>
          <p:nvPr/>
        </p:nvSpPr>
        <p:spPr>
          <a:xfrm>
            <a:off x="3894708" y="3265110"/>
            <a:ext cx="1642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Jeremy Neyron &amp; Fabien Raiola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DE9D0C-60F9-4F44-A3CC-7A8D6D046D30}"/>
              </a:ext>
            </a:extLst>
          </p:cNvPr>
          <p:cNvSpPr txBox="1"/>
          <p:nvPr/>
        </p:nvSpPr>
        <p:spPr>
          <a:xfrm>
            <a:off x="3795332" y="4324324"/>
            <a:ext cx="18409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dirty="0" err="1">
                <a:solidFill>
                  <a:schemeClr val="bg1"/>
                </a:solidFill>
              </a:rPr>
              <a:t>Founder</a:t>
            </a:r>
            <a:r>
              <a:rPr lang="fr-FR" sz="900" dirty="0">
                <a:solidFill>
                  <a:schemeClr val="bg1"/>
                </a:solidFill>
              </a:rPr>
              <a:t> of ICARE Technologies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6932D97F-9515-47E8-9332-CD860EA7EA52}"/>
              </a:ext>
            </a:extLst>
          </p:cNvPr>
          <p:cNvCxnSpPr/>
          <p:nvPr/>
        </p:nvCxnSpPr>
        <p:spPr>
          <a:xfrm>
            <a:off x="6096000" y="981776"/>
            <a:ext cx="0" cy="52265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DAE22DA-772B-42EF-ACE0-2165E62305E5}"/>
              </a:ext>
            </a:extLst>
          </p:cNvPr>
          <p:cNvSpPr/>
          <p:nvPr/>
        </p:nvSpPr>
        <p:spPr>
          <a:xfrm>
            <a:off x="6555707" y="2249799"/>
            <a:ext cx="1840962" cy="2276782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076" name="Picture 4" descr="Chaise Caprice (P. Starck) - Cassina en offre spéciale sur Zeeloft">
            <a:extLst>
              <a:ext uri="{FF2B5EF4-FFF2-40B4-BE49-F238E27FC236}">
                <a16:creationId xmlns:a16="http://schemas.microsoft.com/office/drawing/2014/main" id="{A13E5C77-0793-4CF1-9911-D267A30C4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622" y="2374874"/>
            <a:ext cx="937131" cy="912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52F8B95A-9015-43AF-92E1-04AA68385794}"/>
              </a:ext>
            </a:extLst>
          </p:cNvPr>
          <p:cNvSpPr txBox="1"/>
          <p:nvPr/>
        </p:nvSpPr>
        <p:spPr>
          <a:xfrm>
            <a:off x="6655083" y="3265110"/>
            <a:ext cx="1642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Philippe Starck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A05B010-0F4F-4F0C-BF14-A02A6BBC9A8F}"/>
              </a:ext>
            </a:extLst>
          </p:cNvPr>
          <p:cNvSpPr txBox="1"/>
          <p:nvPr/>
        </p:nvSpPr>
        <p:spPr>
          <a:xfrm>
            <a:off x="6555707" y="4324324"/>
            <a:ext cx="18409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dirty="0" err="1">
                <a:solidFill>
                  <a:schemeClr val="bg1"/>
                </a:solidFill>
              </a:rPr>
              <a:t>Founder</a:t>
            </a:r>
            <a:r>
              <a:rPr lang="fr-FR" sz="900" dirty="0">
                <a:solidFill>
                  <a:schemeClr val="bg1"/>
                </a:solidFill>
              </a:rPr>
              <a:t> of STARCK</a:t>
            </a:r>
          </a:p>
        </p:txBody>
      </p:sp>
      <p:pic>
        <p:nvPicPr>
          <p:cNvPr id="3074" name="Picture 2" descr="Les lunettes étonnantes de Starck, la légende du design moderne. - Medoc  Optique">
            <a:extLst>
              <a:ext uri="{FF2B5EF4-FFF2-40B4-BE49-F238E27FC236}">
                <a16:creationId xmlns:a16="http://schemas.microsoft.com/office/drawing/2014/main" id="{66A95805-BE08-406D-8373-8D559CA13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045" y="2795910"/>
            <a:ext cx="3636299" cy="9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468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883D77F-BFDF-43AA-9CF8-36043D2B1E3B}"/>
              </a:ext>
            </a:extLst>
          </p:cNvPr>
          <p:cNvSpPr txBox="1"/>
          <p:nvPr/>
        </p:nvSpPr>
        <p:spPr>
          <a:xfrm>
            <a:off x="438150" y="0"/>
            <a:ext cx="3890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I/ The origins of the ring</a:t>
            </a:r>
          </a:p>
        </p:txBody>
      </p:sp>
      <p:pic>
        <p:nvPicPr>
          <p:cNvPr id="2050" name="Picture 2" descr="TOUT SAVOIR SUR ICARE TECHNOLOGIES">
            <a:extLst>
              <a:ext uri="{FF2B5EF4-FFF2-40B4-BE49-F238E27FC236}">
                <a16:creationId xmlns:a16="http://schemas.microsoft.com/office/drawing/2014/main" id="{12463B13-0B48-41C7-A99C-921161AB0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745920"/>
            <a:ext cx="2860390" cy="124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4E3F99B-9E54-4061-A386-53D9F735BF54}"/>
              </a:ext>
            </a:extLst>
          </p:cNvPr>
          <p:cNvSpPr/>
          <p:nvPr/>
        </p:nvSpPr>
        <p:spPr>
          <a:xfrm>
            <a:off x="3681132" y="1354650"/>
            <a:ext cx="1840962" cy="2276782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052" name="Picture 4" descr="Equipe – ICARE Technologies">
            <a:extLst>
              <a:ext uri="{FF2B5EF4-FFF2-40B4-BE49-F238E27FC236}">
                <a16:creationId xmlns:a16="http://schemas.microsoft.com/office/drawing/2014/main" id="{BB92028B-FD36-445C-81FE-DF87A90AE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9867" y="1483984"/>
            <a:ext cx="885977" cy="885977"/>
          </a:xfrm>
          <a:prstGeom prst="ellipse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E35694DE-2232-4627-B636-38C7BFA2B881}"/>
              </a:ext>
            </a:extLst>
          </p:cNvPr>
          <p:cNvSpPr txBox="1"/>
          <p:nvPr/>
        </p:nvSpPr>
        <p:spPr>
          <a:xfrm>
            <a:off x="3780508" y="2369961"/>
            <a:ext cx="1642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Jeremy Neyron &amp; Fabien Raiola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DE9D0C-60F9-4F44-A3CC-7A8D6D046D30}"/>
              </a:ext>
            </a:extLst>
          </p:cNvPr>
          <p:cNvSpPr txBox="1"/>
          <p:nvPr/>
        </p:nvSpPr>
        <p:spPr>
          <a:xfrm>
            <a:off x="3681132" y="3429175"/>
            <a:ext cx="18409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dirty="0" err="1">
                <a:solidFill>
                  <a:schemeClr val="bg1"/>
                </a:solidFill>
              </a:rPr>
              <a:t>Founder</a:t>
            </a:r>
            <a:r>
              <a:rPr lang="fr-FR" sz="900" dirty="0">
                <a:solidFill>
                  <a:schemeClr val="bg1"/>
                </a:solidFill>
              </a:rPr>
              <a:t> of ICARE Technologies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6932D97F-9515-47E8-9332-CD860EA7EA52}"/>
              </a:ext>
            </a:extLst>
          </p:cNvPr>
          <p:cNvCxnSpPr/>
          <p:nvPr/>
        </p:nvCxnSpPr>
        <p:spPr>
          <a:xfrm>
            <a:off x="5981800" y="86627"/>
            <a:ext cx="0" cy="38982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DAE22DA-772B-42EF-ACE0-2165E62305E5}"/>
              </a:ext>
            </a:extLst>
          </p:cNvPr>
          <p:cNvSpPr/>
          <p:nvPr/>
        </p:nvSpPr>
        <p:spPr>
          <a:xfrm>
            <a:off x="6441507" y="1354650"/>
            <a:ext cx="1840962" cy="2276782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076" name="Picture 4" descr="Chaise Caprice (P. Starck) - Cassina en offre spéciale sur Zeeloft">
            <a:extLst>
              <a:ext uri="{FF2B5EF4-FFF2-40B4-BE49-F238E27FC236}">
                <a16:creationId xmlns:a16="http://schemas.microsoft.com/office/drawing/2014/main" id="{A13E5C77-0793-4CF1-9911-D267A30C4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3422" y="1479725"/>
            <a:ext cx="937131" cy="912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52F8B95A-9015-43AF-92E1-04AA68385794}"/>
              </a:ext>
            </a:extLst>
          </p:cNvPr>
          <p:cNvSpPr txBox="1"/>
          <p:nvPr/>
        </p:nvSpPr>
        <p:spPr>
          <a:xfrm>
            <a:off x="6540883" y="2369961"/>
            <a:ext cx="1642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Philippe Starck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A05B010-0F4F-4F0C-BF14-A02A6BBC9A8F}"/>
              </a:ext>
            </a:extLst>
          </p:cNvPr>
          <p:cNvSpPr txBox="1"/>
          <p:nvPr/>
        </p:nvSpPr>
        <p:spPr>
          <a:xfrm>
            <a:off x="6441507" y="3429175"/>
            <a:ext cx="18409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dirty="0" err="1">
                <a:solidFill>
                  <a:schemeClr val="bg1"/>
                </a:solidFill>
              </a:rPr>
              <a:t>Founder</a:t>
            </a:r>
            <a:r>
              <a:rPr lang="fr-FR" sz="900" dirty="0">
                <a:solidFill>
                  <a:schemeClr val="bg1"/>
                </a:solidFill>
              </a:rPr>
              <a:t> of STARCK</a:t>
            </a:r>
          </a:p>
        </p:txBody>
      </p:sp>
      <p:pic>
        <p:nvPicPr>
          <p:cNvPr id="3074" name="Picture 2" descr="Les lunettes étonnantes de Starck, la légende du design moderne. - Medoc  Optique">
            <a:extLst>
              <a:ext uri="{FF2B5EF4-FFF2-40B4-BE49-F238E27FC236}">
                <a16:creationId xmlns:a16="http://schemas.microsoft.com/office/drawing/2014/main" id="{66A95805-BE08-406D-8373-8D559CA13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845" y="1900761"/>
            <a:ext cx="3636299" cy="9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4592B47-E266-4D18-8FF5-7F3F1DFE9837}"/>
              </a:ext>
            </a:extLst>
          </p:cNvPr>
          <p:cNvSpPr/>
          <p:nvPr/>
        </p:nvSpPr>
        <p:spPr>
          <a:xfrm>
            <a:off x="5045844" y="4167426"/>
            <a:ext cx="1840962" cy="2276782"/>
          </a:xfrm>
          <a:prstGeom prst="rect">
            <a:avLst/>
          </a:prstGeom>
          <a:solidFill>
            <a:srgbClr val="8B70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4100" name="Picture 4" descr="Team – ICARE Technologies">
            <a:extLst>
              <a:ext uri="{FF2B5EF4-FFF2-40B4-BE49-F238E27FC236}">
                <a16:creationId xmlns:a16="http://schemas.microsoft.com/office/drawing/2014/main" id="{803D2CC0-C84A-4D2C-8DBB-9344CCC25E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60" t="-69" r="1491" b="41068"/>
          <a:stretch/>
        </p:blipFill>
        <p:spPr bwMode="auto">
          <a:xfrm>
            <a:off x="5542763" y="4310743"/>
            <a:ext cx="847123" cy="85110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57F6431D-2004-489B-82B2-3B7ABC734735}"/>
              </a:ext>
            </a:extLst>
          </p:cNvPr>
          <p:cNvSpPr txBox="1"/>
          <p:nvPr/>
        </p:nvSpPr>
        <p:spPr>
          <a:xfrm>
            <a:off x="5145220" y="5182737"/>
            <a:ext cx="1642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Blaise Matuidi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B0ACAA3-2BF8-4B6E-91A4-7778BE35EA05}"/>
              </a:ext>
            </a:extLst>
          </p:cNvPr>
          <p:cNvSpPr txBox="1"/>
          <p:nvPr/>
        </p:nvSpPr>
        <p:spPr>
          <a:xfrm>
            <a:off x="5045844" y="6241951"/>
            <a:ext cx="18409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00" dirty="0">
                <a:solidFill>
                  <a:schemeClr val="bg1"/>
                </a:solidFill>
              </a:rPr>
              <a:t>Principal </a:t>
            </a:r>
            <a:r>
              <a:rPr lang="fr-FR" sz="900" dirty="0" err="1">
                <a:solidFill>
                  <a:schemeClr val="bg1"/>
                </a:solidFill>
              </a:rPr>
              <a:t>Ambassador</a:t>
            </a:r>
            <a:endParaRPr lang="fr-FR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0473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4" name="Rectangle 193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B015BF0E-4954-4A2E-8F31-6582931B36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278" r="-1" b="29690"/>
          <a:stretch/>
        </p:blipFill>
        <p:spPr>
          <a:xfrm>
            <a:off x="-1" y="-4"/>
            <a:ext cx="6096000" cy="685800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E9A72090-2AC1-460E-BDC7-0D0C516CF09D}"/>
              </a:ext>
            </a:extLst>
          </p:cNvPr>
          <p:cNvSpPr txBox="1"/>
          <p:nvPr/>
        </p:nvSpPr>
        <p:spPr>
          <a:xfrm>
            <a:off x="517870" y="978408"/>
            <a:ext cx="5021182" cy="23342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II/ How it’s possible ?</a:t>
            </a: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0FD052E-3E46-4431-8389-7F1F8D405E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3" r="21111" b="-1"/>
          <a:stretch/>
        </p:blipFill>
        <p:spPr bwMode="auto">
          <a:xfrm>
            <a:off x="6095999" y="-4"/>
            <a:ext cx="6096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7" name="Rectangle 196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8254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BA1404CD-5136-491F-B311-85AF9CFD5FD2}"/>
              </a:ext>
            </a:extLst>
          </p:cNvPr>
          <p:cNvSpPr txBox="1"/>
          <p:nvPr/>
        </p:nvSpPr>
        <p:spPr>
          <a:xfrm>
            <a:off x="438150" y="0"/>
            <a:ext cx="35491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II/ How it’s possible ?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570254A-4DE5-4875-832A-B595B5F42C8B}"/>
              </a:ext>
            </a:extLst>
          </p:cNvPr>
          <p:cNvSpPr txBox="1"/>
          <p:nvPr/>
        </p:nvSpPr>
        <p:spPr>
          <a:xfrm>
            <a:off x="823466" y="1201373"/>
            <a:ext cx="5149102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fr-FR" sz="2400" dirty="0"/>
              <a:t> - 25 International patents</a:t>
            </a:r>
          </a:p>
          <a:p>
            <a:r>
              <a:rPr lang="fr-FR" sz="2400" dirty="0"/>
              <a:t> - 5 </a:t>
            </a:r>
            <a:r>
              <a:rPr lang="fr-FR" sz="2400" dirty="0" err="1"/>
              <a:t>Years</a:t>
            </a:r>
            <a:r>
              <a:rPr lang="fr-FR" sz="2400" dirty="0"/>
              <a:t> of </a:t>
            </a:r>
            <a:r>
              <a:rPr lang="fr-FR" sz="2400" dirty="0" err="1"/>
              <a:t>Research</a:t>
            </a:r>
            <a:r>
              <a:rPr lang="fr-FR" sz="2400" dirty="0"/>
              <a:t> &amp; </a:t>
            </a:r>
            <a:r>
              <a:rPr lang="en-US" sz="2400" dirty="0"/>
              <a:t>Development</a:t>
            </a:r>
          </a:p>
          <a:p>
            <a:r>
              <a:rPr lang="fr-FR" sz="2400" dirty="0"/>
              <a:t> - </a:t>
            </a:r>
            <a:r>
              <a:rPr lang="fr-FR" sz="2400" dirty="0" err="1"/>
              <a:t>Multiply</a:t>
            </a:r>
            <a:r>
              <a:rPr lang="fr-FR" sz="2400" dirty="0"/>
              <a:t> test in </a:t>
            </a:r>
            <a:r>
              <a:rPr lang="fr-FR" sz="2400" dirty="0" err="1"/>
              <a:t>laboratory</a:t>
            </a:r>
            <a:endParaRPr lang="fr-FR" sz="2400" dirty="0"/>
          </a:p>
          <a:p>
            <a:r>
              <a:rPr lang="fr-FR" sz="2400" dirty="0"/>
              <a:t> - …</a:t>
            </a:r>
          </a:p>
        </p:txBody>
      </p:sp>
      <p:pic>
        <p:nvPicPr>
          <p:cNvPr id="12" name="Image 11" descr="Une image contenant texte, périphérique, jauge&#10;&#10;Description générée automatiquement">
            <a:extLst>
              <a:ext uri="{FF2B5EF4-FFF2-40B4-BE49-F238E27FC236}">
                <a16:creationId xmlns:a16="http://schemas.microsoft.com/office/drawing/2014/main" id="{91F3C84B-D292-4D58-BE6E-D6F7DDB8D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729" y="254397"/>
            <a:ext cx="6349206" cy="6349206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EC793FD-C644-48CC-B4DF-974F7F03307C}"/>
              </a:ext>
            </a:extLst>
          </p:cNvPr>
          <p:cNvSpPr txBox="1"/>
          <p:nvPr/>
        </p:nvSpPr>
        <p:spPr>
          <a:xfrm>
            <a:off x="960504" y="4224867"/>
            <a:ext cx="6053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There are no dimensions, because the ring is custom made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5722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BA1404CD-5136-491F-B311-85AF9CFD5FD2}"/>
              </a:ext>
            </a:extLst>
          </p:cNvPr>
          <p:cNvSpPr txBox="1"/>
          <p:nvPr/>
        </p:nvSpPr>
        <p:spPr>
          <a:xfrm>
            <a:off x="438150" y="0"/>
            <a:ext cx="35491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/>
              <a:t>II/ How it’s possible ?</a:t>
            </a:r>
            <a:endParaRPr lang="fr-FR" sz="2800" dirty="0"/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EE1000AC-EB7D-4293-AEEF-B4A262812877}"/>
              </a:ext>
            </a:extLst>
          </p:cNvPr>
          <p:cNvCxnSpPr/>
          <p:nvPr/>
        </p:nvCxnSpPr>
        <p:spPr>
          <a:xfrm>
            <a:off x="6086374" y="1046747"/>
            <a:ext cx="0" cy="47645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33DFD957-60E5-4573-92CE-A2E34B97D4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24430" y="-2102720"/>
            <a:ext cx="10724148" cy="10724148"/>
          </a:xfrm>
          <a:prstGeom prst="rect">
            <a:avLst/>
          </a:prstGeom>
        </p:spPr>
      </p:pic>
      <p:pic>
        <p:nvPicPr>
          <p:cNvPr id="7170" name="Picture 2" descr="Replace all your credit cards with this Philippe Starck smart ring">
            <a:extLst>
              <a:ext uri="{FF2B5EF4-FFF2-40B4-BE49-F238E27FC236}">
                <a16:creationId xmlns:a16="http://schemas.microsoft.com/office/drawing/2014/main" id="{F99BF85D-08CC-470C-9CFF-F2FF907D6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2320" y="2724892"/>
            <a:ext cx="3849053" cy="3086361"/>
          </a:xfrm>
          <a:prstGeom prst="roundRect">
            <a:avLst>
              <a:gd name="adj" fmla="val 4197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8E0008E-40BA-4410-A0E0-4DA8309B3FDC}"/>
              </a:ext>
            </a:extLst>
          </p:cNvPr>
          <p:cNvSpPr txBox="1"/>
          <p:nvPr/>
        </p:nvSpPr>
        <p:spPr>
          <a:xfrm>
            <a:off x="6981238" y="1351547"/>
            <a:ext cx="46712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The </a:t>
            </a:r>
            <a:r>
              <a:rPr lang="fr-FR" sz="3200" dirty="0" err="1"/>
              <a:t>Wave</a:t>
            </a:r>
            <a:r>
              <a:rPr lang="fr-FR" sz="3200" dirty="0"/>
              <a:t> Control </a:t>
            </a:r>
            <a:r>
              <a:rPr lang="fr-FR" sz="3200" dirty="0" err="1"/>
              <a:t>sensor</a:t>
            </a:r>
            <a:endParaRPr lang="fr-FR" sz="3200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F293D72-3751-4068-80A7-A5DC8357B4C2}"/>
              </a:ext>
            </a:extLst>
          </p:cNvPr>
          <p:cNvSpPr txBox="1"/>
          <p:nvPr/>
        </p:nvSpPr>
        <p:spPr>
          <a:xfrm>
            <a:off x="2088025" y="5226478"/>
            <a:ext cx="18992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The N.F.C</a:t>
            </a:r>
          </a:p>
        </p:txBody>
      </p:sp>
    </p:spTree>
    <p:extLst>
      <p:ext uri="{BB962C8B-B14F-4D97-AF65-F5344CB8AC3E}">
        <p14:creationId xmlns:p14="http://schemas.microsoft.com/office/powerpoint/2010/main" val="3123142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 3" descr="Une image contenant personne, main, gants&#10;&#10;Description générée automatiquement">
            <a:extLst>
              <a:ext uri="{FF2B5EF4-FFF2-40B4-BE49-F238E27FC236}">
                <a16:creationId xmlns:a16="http://schemas.microsoft.com/office/drawing/2014/main" id="{EADA8704-2E63-4EE9-A966-C1DE92A318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69" r="-1" b="34966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CF0998E-D577-43EA-A7B8-E3EC67F75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DC364D-882B-4786-89FB-1703C1A5C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3205874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A1404CD-5136-491F-B311-85AF9CFD5FD2}"/>
              </a:ext>
            </a:extLst>
          </p:cNvPr>
          <p:cNvSpPr txBox="1"/>
          <p:nvPr/>
        </p:nvSpPr>
        <p:spPr>
          <a:xfrm>
            <a:off x="517870" y="978408"/>
            <a:ext cx="5021182" cy="23342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III/ The features of the ring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60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2DBF2A59-CB43-46EB-A4D1-FC131621E45A}"/>
              </a:ext>
            </a:extLst>
          </p:cNvPr>
          <p:cNvSpPr txBox="1"/>
          <p:nvPr/>
        </p:nvSpPr>
        <p:spPr>
          <a:xfrm>
            <a:off x="438150" y="0"/>
            <a:ext cx="4316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/>
              <a:t>III/ The </a:t>
            </a:r>
            <a:r>
              <a:rPr lang="fr-FR" sz="2800" dirty="0" err="1"/>
              <a:t>features</a:t>
            </a:r>
            <a:r>
              <a:rPr lang="fr-FR" sz="2800" dirty="0"/>
              <a:t> of the ring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5AED76F-B848-423D-8208-A6842CF29A9F}"/>
              </a:ext>
            </a:extLst>
          </p:cNvPr>
          <p:cNvSpPr txBox="1"/>
          <p:nvPr/>
        </p:nvSpPr>
        <p:spPr>
          <a:xfrm>
            <a:off x="-58286" y="6488668"/>
            <a:ext cx="12182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« Une bague connectée ?! – Aeklys by Starck »  Romain </a:t>
            </a:r>
            <a:r>
              <a:rPr lang="fr-FR" i="1" dirty="0" err="1"/>
              <a:t>Lanery</a:t>
            </a:r>
            <a:r>
              <a:rPr lang="fr-FR" i="1" dirty="0"/>
              <a:t> - </a:t>
            </a:r>
            <a:r>
              <a:rPr lang="fr-FR" i="1" dirty="0">
                <a:hlinkClick r:id="rId4"/>
              </a:rPr>
              <a:t>https://www.youtube.com/watch?v=EZnyEdDEbzI&amp;t=169s</a:t>
            </a:r>
            <a:endParaRPr lang="fr-FR" i="1" dirty="0"/>
          </a:p>
        </p:txBody>
      </p:sp>
      <p:pic>
        <p:nvPicPr>
          <p:cNvPr id="12" name="[16-11-2021] - Aeklys by Starck VIDEO">
            <a:hlinkClick r:id="" action="ppaction://media"/>
            <a:extLst>
              <a:ext uri="{FF2B5EF4-FFF2-40B4-BE49-F238E27FC236}">
                <a16:creationId xmlns:a16="http://schemas.microsoft.com/office/drawing/2014/main" id="{80ED1044-AAE7-4964-9478-05133AC19A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9140" y="960755"/>
            <a:ext cx="9347200" cy="493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53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5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213</Words>
  <Application>Microsoft Office PowerPoint</Application>
  <PresentationFormat>Grand écran</PresentationFormat>
  <Paragraphs>39</Paragraphs>
  <Slides>11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4" baseType="lpstr">
      <vt:lpstr>Arial</vt:lpstr>
      <vt:lpstr>Bierstadt</vt:lpstr>
      <vt:lpstr>GestaltVTI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Romain Millan</dc:creator>
  <cp:lastModifiedBy>Romain Millan</cp:lastModifiedBy>
  <cp:revision>3</cp:revision>
  <dcterms:created xsi:type="dcterms:W3CDTF">2021-11-11T13:16:18Z</dcterms:created>
  <dcterms:modified xsi:type="dcterms:W3CDTF">2021-11-16T09:42:19Z</dcterms:modified>
</cp:coreProperties>
</file>

<file path=docProps/thumbnail.jpeg>
</file>